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82" r:id="rId5"/>
    <p:sldId id="367" r:id="rId6"/>
    <p:sldId id="371" r:id="rId7"/>
    <p:sldId id="372" r:id="rId8"/>
    <p:sldId id="373" r:id="rId9"/>
    <p:sldId id="376" r:id="rId10"/>
    <p:sldId id="375" r:id="rId11"/>
    <p:sldId id="374" r:id="rId12"/>
    <p:sldId id="354" r:id="rId13"/>
    <p:sldId id="361" r:id="rId14"/>
    <p:sldId id="296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28" autoAdjust="0"/>
    <p:restoredTop sz="94631" autoAdjust="0"/>
  </p:normalViewPr>
  <p:slideViewPr>
    <p:cSldViewPr snapToGrid="0">
      <p:cViewPr varScale="1">
        <p:scale>
          <a:sx n="111" d="100"/>
          <a:sy n="111" d="100"/>
        </p:scale>
        <p:origin x="104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10.10.2024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10.10.2024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62DC0-918A-82B9-4972-E84879850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B9B2098-0085-9207-76F2-40BBC8B7B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57FF6F0-1CFE-DE39-ED1E-3BFC1DBC16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1875DB-1CC8-D7E4-7ECD-761E63E5C9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54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339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55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45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/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60926"/>
            <a:ext cx="11077916" cy="2666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</a:t>
            </a:r>
            <a:r>
              <a:rPr lang="ru-RU" sz="4400" b="1" i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ҮДЕРІСІН АВТОМАТТАНДЫРУ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» 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54106" y="2414764"/>
            <a:ext cx="11735883" cy="211838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32830" y="555911"/>
            <a:ext cx="11566258" cy="1220756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мақсаты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адамның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тікелей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қатысуын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жою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Қазіргі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уақытта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тиімділігін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арттырудың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маңызды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құралдарының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00088" y="-42010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Кіріспе</a:t>
            </a:r>
            <a:endParaRPr lang="ru-RU" sz="31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2830" y="2590257"/>
            <a:ext cx="113419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fontAlgn="t">
              <a:spcAft>
                <a:spcPts val="0"/>
              </a:spcAft>
            </a:pP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Пәннің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мақсаты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қазіргі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заманғы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автоматтандыру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және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микропроцессорлық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технологияларды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пайдалана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отырып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технологиялық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процестерді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автоматты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басқару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жүйелерін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жасау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есептеу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және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пайдалану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бойынша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болашақ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мамандардың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білімі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мен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практикалық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дағдыларын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дамыту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болып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табылады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indent="450215" algn="just" fontAlgn="t">
              <a:spcAft>
                <a:spcPts val="0"/>
              </a:spcAft>
            </a:pP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Пәннің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міндеттері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ауыл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шаруашылығын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энергиямен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қамтамасыз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ету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бойынша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бакалаврлардың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кәсіби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даярлық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деңгейіне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қойылатын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біліктілік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талаптарымен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анықталады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.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Бұл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пәннің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ғылыми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негізі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автоматты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басқару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теориясы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болып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табылады</a:t>
            </a:r>
            <a:r>
              <a:rPr lang="ru-RU" i="1" dirty="0">
                <a:latin typeface="Calibri" panose="020F0502020204030204" pitchFamily="34" charset="0"/>
                <a:ea typeface="TimesNewRoman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Штриховая стрелка вправо 3"/>
          <p:cNvSpPr/>
          <p:nvPr/>
        </p:nvSpPr>
        <p:spPr>
          <a:xfrm rot="5400000">
            <a:off x="5811795" y="1781368"/>
            <a:ext cx="568409" cy="622300"/>
          </a:xfrm>
          <a:prstGeom prst="striped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433D768-6E25-D8A5-0C9C-BDEE29B88E12}"/>
              </a:ext>
            </a:extLst>
          </p:cNvPr>
          <p:cNvSpPr/>
          <p:nvPr/>
        </p:nvSpPr>
        <p:spPr>
          <a:xfrm>
            <a:off x="432830" y="5171249"/>
            <a:ext cx="11566258" cy="137560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Дәріс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мақсаты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құрылыс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(АТП)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принциптерін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оқып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үйрену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Дәріс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мазмұны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түрлері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принциптері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талқыланады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Штриховая стрелка вправо 5">
            <a:extLst>
              <a:ext uri="{FF2B5EF4-FFF2-40B4-BE49-F238E27FC236}">
                <a16:creationId xmlns:a16="http://schemas.microsoft.com/office/drawing/2014/main" id="{E013235E-7103-6F13-A998-0D3E20218EA3}"/>
              </a:ext>
            </a:extLst>
          </p:cNvPr>
          <p:cNvSpPr/>
          <p:nvPr/>
        </p:nvSpPr>
        <p:spPr>
          <a:xfrm rot="5400000">
            <a:off x="5811795" y="4654526"/>
            <a:ext cx="568409" cy="622300"/>
          </a:xfrm>
          <a:prstGeom prst="striped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050532"/>
            <a:ext cx="11566258" cy="5374215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1.1 Автоматты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мәселесінің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мәні</a:t>
            </a:r>
            <a:endParaRPr lang="ru-R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Арнайы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атқаратын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қызметтеріне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қарай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автоматтандырудың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келесі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түрлері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ажыратылады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қорғау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қашықтан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телемеханикалық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компьютерлік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Автоматты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дабыл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өлшеу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сұрыптау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ақпаратты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жинауды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қамтиды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Автоматты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қорғаныс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қалыпты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емес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апатты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жағдайлар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туындаған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кезде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басқарылатын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тоқтататын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мысалы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қысқа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тұйықталу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пайда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болған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кезде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қондырғысының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белгілі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бөліктерін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өшіретін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қалыптан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жағдайларды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жойатын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құралдардың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жиынтығы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Қашықтықтан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қондырғылары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әртүрлі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объектілерді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қашықтықта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басқарудың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әдістері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құралдарын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біріктіреді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Телемеханика –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командаларын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қашықтыққа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берудің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БЖ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күйі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туралы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ақпарат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алудың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теориясы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құралдарын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қамтитын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ғылым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техника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саласы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дәрежесіне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қарай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қолмен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автоматтандырылған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бөлінеді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Заманауи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автоматтандыруда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өндірісті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басқарудың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автоматтандырылған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(ӨҚБЖ)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(ӨТҚЖ)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бөлінеді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Өндірістің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дәрежесіне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қарай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ішінара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кешенді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ажыратылады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559448" y="433253"/>
            <a:ext cx="10831743" cy="9687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ЛЕКЦИЯ - </a:t>
            </a:r>
            <a:r>
              <a:rPr lang="ru-KZ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Құрылыс процестерін автоматтандыру жүйелерінің негізгі принциптері</a:t>
            </a:r>
          </a:p>
          <a:p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6823"/>
            <a:ext cx="12137953" cy="678435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1.2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жүйесінің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құрылымы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жүйесінде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істейтін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объектілері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сигналдарының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сипаттамалары</a:t>
            </a:r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басқарудың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(ТҚ)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мақсаты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мыналар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болуы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қандай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физикалық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шаманы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тұрақтандыру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оны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берілген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бағдарламаға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сәйкес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өзгерту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одан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күрделі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жағдайларда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қандай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критерийді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оңтайландыру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жоғары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өнімділігі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аз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шығындар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өнім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қарапайым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(1.1, а-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суретті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қараңыз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басқаруды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3-оператор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жүзеге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асырады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тәжірибесіне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сүйене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отырып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2-өлшеу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аспаптарының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көрсеткіштерін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басшылыққа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ала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отырып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Y(t)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барысын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бағалайды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Объектіге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ететін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в(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t)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сыртқы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кедергілердің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жою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мақсатында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X(t)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шараларын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қолданады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Әрине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жағдайда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ТП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нәтижелері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оператордың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біліктілігі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саналылығына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1сурет -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Қолмен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(а)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(б)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құрылымдық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схемалары</a:t>
            </a:r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Автоматты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құрылымдық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схемалары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элементтер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тізбегі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түрінде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ұсынылған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әрқайсысы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бірнеше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әсерлеріне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ұшырайды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нәтижесінде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осы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элементтің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өзгереді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Әдетте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шамалар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шамасына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етпесе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элементтердің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анықтау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қасиеттері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Бірақ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параметрлеріне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ететін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жағдайлар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 бар.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элемент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кері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байланыспен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қамтылған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кезде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объектте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жатқан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процестердің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физикалық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болса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орын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алады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CE4B75C-6F2E-73F8-F75D-D9538CB2B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777" y="2259957"/>
            <a:ext cx="3407491" cy="233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235865"/>
            <a:ext cx="11566258" cy="631098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құрылымдық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сұлбалары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(1.1, б-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суретті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қараңыз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қарапайым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қамтиды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объектісі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органымен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құрылғысы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БЖ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суреттегі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нүктелі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сызықта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дөңгелектелген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сұлбасы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басқарылатын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айнымалыны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өлшейтін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оны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электрлік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механикалық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сигналға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түрлендіретін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өлшеу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түрлендіргішін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датчигі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2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қамтиды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контроллер 6;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оған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енгізілген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алгоритмге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сәйкес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Y(t)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бақыланатын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шамасының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Y0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мәннен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ауытқуын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күшейтетін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түрлендіретін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реттеуші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орнын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өзгертуге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арналған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командасын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орындайтын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жетек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7, ОК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заттардың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энергияның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шығынын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бақылайды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реттегіштің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5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кірісіне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сигнал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беріледі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Y(t)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бақыланатын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ағымдағы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ε(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айырмашылығына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берілген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Y0.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Бақыланатын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Y(t)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бірнеше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алаңдататын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XB(t)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әсерінен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кейбіреуін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D03602-C22C-D412-3985-C97A49647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574" y="3041006"/>
            <a:ext cx="5538014" cy="246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5D9B2-1F1D-7F7C-EDDF-E7DFEF60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F07E40-8BB3-C477-C4CF-2C241A8B5556}"/>
              </a:ext>
            </a:extLst>
          </p:cNvPr>
          <p:cNvSpPr/>
          <p:nvPr/>
        </p:nvSpPr>
        <p:spPr>
          <a:xfrm>
            <a:off x="271636" y="231493"/>
            <a:ext cx="11566258" cy="341011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1.3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Басқарудың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принциптері</a:t>
            </a:r>
            <a:endParaRPr lang="ru-RU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Автоматты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әртүрлі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критерийлер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жіктеуге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Белгілердің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біріншісі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ақпараттың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мақсаты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оған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сәйкес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жабық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ашық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бөлінеді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Жабық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контурлық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туралы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ағымдағы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ақпаратты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пайдаланады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Y(t)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бақыланатын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Y0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берілген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мәнінен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ε(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ауытқуын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анықтайды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ε(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азайту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толығымен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жою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шараларын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Ауытқуды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аталатын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жабық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қарапайым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мысалы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резервуардағы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деңгейін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тұрақтандыру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1.2-суретте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2-деңгейдегі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өлшеу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түрлендіргішінен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датчигі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су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қысымы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реттеуші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құрылғыдан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реттегіштен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1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реттегіштің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клапанның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5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жетектен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4F16B02-B688-598E-5DCE-28648F1FEBD4}"/>
              </a:ext>
            </a:extLst>
          </p:cNvPr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6AE9173-35A7-A10C-F9D2-EECF5DC807B5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899D3D-F702-BC42-E09F-751864DE3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565" y="3641607"/>
            <a:ext cx="7772400" cy="2497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D9A369-6F01-F034-6CCA-8676B5806446}"/>
              </a:ext>
            </a:extLst>
          </p:cNvPr>
          <p:cNvSpPr txBox="1"/>
          <p:nvPr/>
        </p:nvSpPr>
        <p:spPr>
          <a:xfrm>
            <a:off x="2373586" y="5980176"/>
            <a:ext cx="79431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1.1 сурет - Ауытқу (a), бұзылу (б) және біріктірілген (в) бойынша басқаруы бар автоматты басқару жүйелерінің функционалдық диаграммалары</a:t>
            </a:r>
          </a:p>
        </p:txBody>
      </p:sp>
    </p:spTree>
    <p:extLst>
      <p:ext uri="{BB962C8B-B14F-4D97-AF65-F5344CB8AC3E}">
        <p14:creationId xmlns:p14="http://schemas.microsoft.com/office/powerpoint/2010/main" val="330929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59038"/>
            <a:ext cx="11566258" cy="607670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Басқарылатын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айнымалының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ауытқуына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ететін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тұйық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жүйенің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белгісі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ОК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шығысынан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кірісіне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кері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түрдегі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тұйық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келген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бұзылуларды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өтейді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өйткені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реттеуші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оны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тудырған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себепке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қарамастан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басқарылатын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айнымалының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ауытқуын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ғана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бақылайды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уақытында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Y(t)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Y0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мәніне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болуын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қамтамасыз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алмайды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өйткені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 = </a:t>
            </a:r>
            <a:r>
              <a:rPr lang="en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Y(t) - Y0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ауытқуының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болуымен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Ашық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қатты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жүйелерге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бөлінеді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бағдарламамен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бұзылуды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бақылаумен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"/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Бірінші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типті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жүйелердің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мысалы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ретінде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желіге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кіретін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машиналар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жиынтығын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іске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қосу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тоқтату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онда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жеке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механизмдердің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жұмысының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белгілі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реттілігі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бағдарламасы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сақталуы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керек,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кері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	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Бұзылу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негізінде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істейтін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ашық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контурлы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жүйелерінде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бұзатын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әсерлер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туралы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ақпарат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негізінде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жүзеге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асырылады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1.2, б-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суретте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жүйеде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мұндай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бұзылу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жеткізу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құбырындағы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қысымының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өзгеруі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Нақты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жүйелерде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бірнеше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өлшенетін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бұзылулардың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орнын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толтыруға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Егер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мұндай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бұзылулар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бірнеше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болса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әрқайсысын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өтеу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жеке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циклі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қажет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жағдайда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әрқашан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кейбір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бұзылулар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ішінде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кездейсоқ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бақыланбайтындар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бақыланатын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Y(t)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Y0-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ауытқуын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тудыруы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Бұдан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шығудың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жолы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принциптерінің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үйлесуі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бұзу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ауытқу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Мұндай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құрама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деп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аталады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(1.2, в-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суретті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қараңыз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ауытқу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арқылы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істейтін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жүйеден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артықшылығы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басқарылатын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айнымалыны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жақсырақ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тұрақтандыру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161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1636" y="544009"/>
            <a:ext cx="11566258" cy="600284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1.4 Автоматты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басқарудың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түрлері</a:t>
            </a:r>
            <a:endParaRPr lang="ru-RU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Тұрақтандыру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басқарылатын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шаманы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берілген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деңгейде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сақтайды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бағдарламалық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басқарылатын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шаманы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берілген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бағдарламаға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сәйкес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өзгертеді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ал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басқарылатын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шаманы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эталондық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әрекетке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қатынаста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өлшеуді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қамтамасыз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Қорғалған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тұрақтандырғыш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мысалы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топырақ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температурасын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бағдарламалық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қамтамасыз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тәулік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уақытына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температураны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ал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бірдей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бірақ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табиғи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деңгейіне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Басқару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бейімделетін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бейімделетін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БЖ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өзгермелі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жағдайына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бейімделмейтін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бөлінеді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Бейімделетін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бейімделген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жақсы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жеткізу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алгоритмдерін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әрекеттерінің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мақсатты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өзгертеді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Мұндай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істеуі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алгоритмдері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құрылымы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өзгеретіндіктен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өздігінен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реттелетін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те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атайды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Бейімделу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ерекше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төтенше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міндеті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бақыланатын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максималды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минимумын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іздеу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83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09245" y="-25717"/>
            <a:ext cx="4752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ҚОРЫТЫНДЫ</a:t>
            </a:r>
          </a:p>
        </p:txBody>
      </p:sp>
      <p:sp>
        <p:nvSpPr>
          <p:cNvPr id="15" name="Скругленный прямоугольник 4"/>
          <p:cNvSpPr/>
          <p:nvPr/>
        </p:nvSpPr>
        <p:spPr>
          <a:xfrm>
            <a:off x="296563" y="945611"/>
            <a:ext cx="11608438" cy="28479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just"/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Ғылыми-техникалық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мәселелердің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ауқымын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қамтитын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автоматика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білімнің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әртүрлі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салаларындағы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жетістіктерге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негізделген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Сонымен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жағынан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автоматика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басқа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ғылымдар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өндірістерге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қиындықтар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туғызып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одан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әрі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дамуын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ынталандырса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екінші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жағынан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оларды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сапалы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құралдармен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зерттеу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әдістерімен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жабдықтайды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2" descr="https://s.yimg.com/uu/api/res/1.2/tjkFufV6lU46jKCVkaf6sw--~B/aD0xMjk5O3c9MjMwOTtzbT0xO2FwcGlkPXl0YWNoeW9u/http:/media.zenfs.com/en-US/homerun/motleyfool.com/dbf632d01469a96af308e75af32820ce">
            <a:extLst>
              <a:ext uri="{FF2B5EF4-FFF2-40B4-BE49-F238E27FC236}">
                <a16:creationId xmlns:a16="http://schemas.microsoft.com/office/drawing/2014/main" id="{35FCC488-40C2-C682-695B-FCE956505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080" y="3966121"/>
            <a:ext cx="486383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094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10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948517"/>
            <a:ext cx="11341065" cy="6156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1. Мартыненко И.И., Лысенко В.Ф. Проектирование систем автоматики. —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1990. - 243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2. Бородин И. Ф., Судник Ю. А. Автоматизация технологических процессов. -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КолосС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2003. - 344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3. Бородин И.Ф.,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Недилько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 Н.М. Автоматизация технологических процессов.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1986. – 368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4. Курсовое и дипломное проектирование по автоматизации технологических процессов Ф.Д.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Изаков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В.Р.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Казедаев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 и др.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1988. - 183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5. Захаров А.А. Практикум по применению теплоты в сельском хозяйстве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1985. - 175 с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6. Лукас В.А. Теория автоматического управления – М.: Недра 1990 – 416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7. Средства автоматики и телемеханики Н.И. Бохан,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И.Ф.Бородин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Ю.В. Дробышев и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д.р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.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1992. - 351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8. Утешев У. Электротермические установки в животноводстве. Алма-Ата,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КазСХИ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. 1988. – 102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9. Кудрявцев И.Ф., Карасенко В.А. Электрический нагрев и электротехнология - М.: Колос, 1975. – 384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10. Исследование и выбор элементов систем автоматизации технологических процессов. Методические указания к курсовой работе для студентов специальности 311400. - Саратов, 1997. - 50 с 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11. Детальная разработка автоматизации технологического процесса в дипломном проекте на электрификации сельскохозяйственного объекта. Методические указания по дипломному проектированию. - Саратов, 1998.- 48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12. Кирилин Н.И.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проектах. - М.: МИИСП им. Горячкина, 1992. – 70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13. Наладка автоматических систем и устройств управления технологическими процессами. Справочное пособие под редакцией А.С. Клюева. - М.: Энергия, 1977. – 400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14. Зайцев А.М., Жильцов В.И, Шавров А.В. Микроклимат животноводческих комплексов. -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1986. - 192 с.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2_TF67328976" id="{7A1FA9F3-3353-44CA-A91E-AD8A2642C02E}" vid="{F8C632DE-2BB8-46AF-A8FF-94D1F93D6D3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(минималистичное оформление)</Template>
  <TotalTime>0</TotalTime>
  <Words>1794</Words>
  <Application>Microsoft Macintosh PowerPoint</Application>
  <PresentationFormat>Широкоэкранный</PresentationFormat>
  <Paragraphs>111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Corbel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2024-10-10T11:00:16Z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